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4" r:id="rId3"/>
    <p:sldId id="279" r:id="rId4"/>
    <p:sldId id="278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70" r:id="rId13"/>
    <p:sldId id="266" r:id="rId14"/>
    <p:sldId id="286" r:id="rId15"/>
    <p:sldId id="287" r:id="rId16"/>
    <p:sldId id="288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707"/>
    <a:srgbClr val="231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1F0A6-AA61-42AF-B88F-D713A1455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AD8D8E-D70A-4C77-8279-4D1B935C5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00946-44CC-4EDC-AB50-F3ADE7B9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1F8A0-3531-41EC-94FE-270C1078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E28E5-4AEF-4778-A36F-150DBAF4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801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C66BD-C1CE-4EF7-9CB9-00C656C4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39AC33-7E04-4086-A5E7-E97BFBB7F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16290-CE18-42F0-9FA4-58097BB7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0B3D6-7F4B-4A10-84FD-3378EA3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D6020-882F-4D46-9FF3-C4DE136F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483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4D523C-042B-4731-B853-1925AA809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19E154-63CB-4D86-A1A4-BFB2D8A1E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CBBA1C-4CA7-43D0-B3F7-753805D3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DB89F-C64E-4600-908C-31E71B98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00F05-7728-407C-A252-FB738E7F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409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75463-5CB4-42FF-A531-267AB1125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100A0-65C2-4B07-AC10-1229FD080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67048-168C-4BB9-9F5A-CDBEA4AA3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ADE8-E32E-41F2-815E-03F8720F7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225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27A3D4-4641-455E-ACC6-FFB39DAE3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C5ABEE-89FD-4743-AAD1-ACB2D08F9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22A2F3-7B84-478D-B221-6D3EDC674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C0623-D435-4E49-846C-6B32AEDF77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3976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B8F58-8B0F-481D-8DD3-F1BB0BAEF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B69C4-C8DE-4B53-B8CC-76C472406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58A40-70E9-4366-9840-331C9E42A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FDC8-FCB3-4B03-9154-69F0007BA8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5533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444E1-4DDC-4466-967C-34DB81730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33AD1-817F-48C6-99EC-B64BFE71C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FFA8D-EDC2-42F8-932B-F10B04658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14F0-A952-4AC3-A885-3765EF9AD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6370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1CDC06-F728-4BB0-9390-CE7219B64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3854E8-F8BB-4E81-8298-58D6E41EC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AAE883-5628-424D-AA8B-049794820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0B27B-983B-49F3-ABF5-00F0EEA65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8740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1F13A2-9C3E-48A9-8BC9-48559CD8B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8495AC-B7B0-4778-AC0F-3FDD0F45C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827419-26D6-4DD3-8936-321D187B3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3AE0-D6F6-4DD3-AB2C-4AEF19512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1887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F4BEAC-29B5-468C-A1DE-807918D3F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914526-CFD0-4552-B9CD-DBA13263C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055030-7F1F-4EC1-ADA9-39AFC1042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B4060-590E-43AB-A910-0B52B3575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7917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7CA93-333C-4457-8DEE-19FC4ED0A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503E7-A544-4394-ACD2-F34E6D84B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CC036-EDC2-4D26-B3AD-8C4854779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D10A-7891-40E3-AE92-021C59A4C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2666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0966B-D77A-4D4D-9193-63F02AE9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34995-82D5-4F3A-ACA6-94C6148D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47949-C9FC-4F7F-A6BD-6BC381F6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6D8FA-F499-4437-ACC8-9CF8E76D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A194A-3F33-41FE-B50B-6AF450CB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068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E17B3-79AB-4AF6-8545-1D5AE7D1D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CC88F-838A-4684-91B6-DADDC9F24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F51CA-CC6A-4B01-B817-2B87E9AF6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FDA6-91B7-4A7C-B250-F17111F9E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96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0D082-63A1-4CB0-B178-AD2F2E35F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FCB02-FA3D-48DB-8F4C-DC4670679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0EEFDE-236F-4A85-A0FC-FE28C4DED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F5F5-04B6-4792-8C42-5A159A73E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0338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F7BDB-8C4E-4E41-9378-142CD9B86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8D69E6-3BEC-4081-B7AD-CEB8515B0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672DE-7149-44F1-820C-FA1FAAED7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453A-3C61-413F-9009-6072023D8B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65055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01D155-12F4-4B5C-9AA7-9231BC741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BE7649-330C-444C-9D7E-531687305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81D71E-695F-4E00-A33A-D1FF2A1A6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D778B-A201-4D8D-A435-69FD45218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655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03A668-04A2-4A9B-B9FD-C5A97C39C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181133-E839-4363-8A8B-982CC06A5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A1713EC-816D-4CF6-BB33-7C4681768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CADC-0588-4BF6-B44D-F1CB6AA29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33263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37CC8C-4CE3-4E97-9D9E-C8C7875EC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E12E76-F8BD-470F-B59A-3AFE161F5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328DBBA-0F2E-481F-B057-71A5709C0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D09B-466A-4DDE-951F-AEBF5C6D77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6640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EEEB1D8-2ACB-4162-9DE5-B41A40862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7360BF-21F5-4C25-B0C5-9372DF8ED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9BA833-A34A-4324-AD3F-73638E4F1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0C2A0-6B2D-4BF9-B989-E63914276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0699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551F6-42CD-47A0-8C79-C2E7CABA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BC6318-E301-4417-8EC7-B1C2BC6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B6FFD-BE6D-4F0F-9C8D-25DAECF7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963BA-CA2D-4EB0-BA5B-053124AC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31D9A-3D6A-4301-A242-05D8B81C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636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4BC7-8E30-430C-A8BF-B70D669A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00C45-C141-4635-A4CB-0FC4CE73A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CB086F-8787-4B82-A89F-E8C145EFA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622622-663B-48E2-BEA9-8F262DFD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9CBAD1-5E5B-46BF-BF60-F6B62EB4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966F84-4FD8-4D04-AEAB-9E8EB695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94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B8B86-6255-4A69-824F-D7F51FA0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03E39F-16A1-404D-BCBA-B95BFEF61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75ACAE-B84C-41B3-95F5-81E84D18D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1A3067-7182-43C2-98A3-2E8DAF3D6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B6F3C7-BE9B-4A41-B203-0CB218215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DDFCF3-6AD6-471F-9021-974A1F81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F7933-D1FC-428D-A17B-96DDAC04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93237F-6A36-426B-B8BB-B8C57C1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679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3B62C-FFD2-40A2-BE04-65C75966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0AAF93-5082-4BA7-B8CD-86341DE1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BA1D2C-7647-4A8F-B83E-CE8F7AAD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D8FC4B-057E-47DB-A0C3-EF941F93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745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8BE8E9-36EF-412C-AEBD-C2AA13256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E6EA6E-9D3E-4B4F-8BF5-7D450E7D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049F81-02E0-4356-A8AF-B53509F0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214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5E505-95E0-463F-B6C9-50322BC1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675ED-D5EC-48F7-AFCD-D3B99E53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FD6EB0-9B6F-4FE5-833B-E6C1030D6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423737-1A9D-4FD9-9DC1-40FC378C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411CF-67B4-44C3-8843-4036F6F1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D672FB-384B-44A1-B154-E77521B2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920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B74BD-8484-4932-AC26-8A582983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E644BF-9182-4D7B-8BAF-178EF2D7E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B1B835-012F-4991-9B98-560F61688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238D2-054A-44E6-85BA-D0A981C5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79542-F68B-46E8-A93C-7B1C6768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B8AB56-E0CC-496F-908E-D5E70BD7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954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687E0-181E-4C19-9739-FD2180E5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87D1D-C7BC-4021-AA34-B5F9B3AB4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130ED-B28D-4533-B6E3-F7AD68E8D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E4B5-93A1-4431-9EF0-7EE423AFCBD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AFF40-03C8-4CC5-807C-9C9FE46C9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81C03-04B5-4003-9DD3-595891FDE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84FE-36FF-4C32-8396-577A576DF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4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91B9D6-C543-4985-BCA1-9F039796D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4EB55D-FCB3-48A9-B5F5-52D7CB771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7CFBE7-69DB-4DF6-B692-54958D2D93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49FFB2-0DEA-4DC4-9052-A8C1356EC9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7EF0B2-C006-4031-843C-A6B2F0D671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E53C559-6B4D-4E06-A02A-622C0DB39F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73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>
            <a:extLst>
              <a:ext uri="{FF2B5EF4-FFF2-40B4-BE49-F238E27FC236}">
                <a16:creationId xmlns:a16="http://schemas.microsoft.com/office/drawing/2014/main" id="{2F8FD3B0-F81B-429F-A61E-5279DF2B1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1">
            <a:extLst>
              <a:ext uri="{FF2B5EF4-FFF2-40B4-BE49-F238E27FC236}">
                <a16:creationId xmlns:a16="http://schemas.microsoft.com/office/drawing/2014/main" id="{DA49433A-7BBA-482B-AA8A-0491BBB42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9995" y="1210875"/>
            <a:ext cx="8909314" cy="1574800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>
                <a:solidFill>
                  <a:srgbClr val="FF0066"/>
                </a:solidFill>
              </a:rPr>
              <a:t>                      </a:t>
            </a:r>
            <a:r>
              <a:rPr lang="ru-RU" altLang="ru-RU" sz="24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проект</a:t>
            </a:r>
            <a:br>
              <a:rPr lang="ru-RU" altLang="ru-RU" sz="48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8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«Моя спортивная семья»</a:t>
            </a:r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140EC87C-7372-4047-8209-249752CD51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82449" y="3217070"/>
            <a:ext cx="7274828" cy="3587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Губкина Анастасия, воспитанница</a:t>
            </a:r>
          </a:p>
          <a:p>
            <a:pPr algn="ctr" eaLnBrk="1" hangingPunct="1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подготовительной группы «</a:t>
            </a:r>
            <a:r>
              <a:rPr lang="ru-RU" altLang="ru-RU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Речецветик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eaLnBrk="1" hangingPunct="1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СОШ №14 </a:t>
            </a:r>
            <a:r>
              <a:rPr lang="ru-RU" altLang="ru-RU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г.Тобольска</a:t>
            </a: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Руководители:</a:t>
            </a:r>
          </a:p>
          <a:p>
            <a:pPr algn="ctr" eaLnBrk="1" hangingPunct="1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Мирзаянова Айгуль Явдатовна,  воспитатель;</a:t>
            </a:r>
          </a:p>
          <a:p>
            <a:pPr algn="ctr" eaLnBrk="1" hangingPunct="1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Булкина Клавдия Вячеславовна, мама. </a:t>
            </a:r>
          </a:p>
          <a:p>
            <a:pPr algn="ctr" eaLnBrk="1" hangingPunct="1">
              <a:defRPr/>
            </a:pPr>
            <a:endParaRPr lang="ru-RU" altLang="ru-RU" sz="2800" b="1" i="1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defRPr/>
            </a:pPr>
            <a:endParaRPr lang="ru-RU" alt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2060" name="Рисунок 3">
            <a:extLst>
              <a:ext uri="{FF2B5EF4-FFF2-40B4-BE49-F238E27FC236}">
                <a16:creationId xmlns:a16="http://schemas.microsoft.com/office/drawing/2014/main" id="{23E25D96-42D6-4351-8EC7-ACF21FF8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8" t="42744" r="16290" b="-1692"/>
          <a:stretch>
            <a:fillRect/>
          </a:stretch>
        </p:blipFill>
        <p:spPr bwMode="auto">
          <a:xfrm>
            <a:off x="436638" y="1380333"/>
            <a:ext cx="318452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3FD28A-CC23-464D-9CD5-B78F615B7D5D}"/>
              </a:ext>
            </a:extLst>
          </p:cNvPr>
          <p:cNvSpPr/>
          <p:nvPr/>
        </p:nvSpPr>
        <p:spPr bwMode="auto">
          <a:xfrm>
            <a:off x="857519" y="133351"/>
            <a:ext cx="10045431" cy="3540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>
                <a:solidFill>
                  <a:srgbClr val="552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креатив – фестиваль «Надежда – 2022»</a:t>
            </a:r>
          </a:p>
          <a:p>
            <a:pPr eaLnBrk="1" hangingPunct="1">
              <a:defRPr/>
            </a:pPr>
            <a:r>
              <a:rPr lang="ru-RU" sz="2800" b="1" i="1" dirty="0">
                <a:solidFill>
                  <a:srgbClr val="552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Номинация «Спорт»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F82DB2D-F9B4-4591-80D8-968D0656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20">
            <a:extLst>
              <a:ext uri="{FF2B5EF4-FFF2-40B4-BE49-F238E27FC236}">
                <a16:creationId xmlns:a16="http://schemas.microsoft.com/office/drawing/2014/main" id="{82BBF01D-5FBA-4AEE-BD9F-6BC0547AAE5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8131126" y="996388"/>
            <a:ext cx="3150443" cy="1143000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На лыжах и 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на коньках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 я начала кататься 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с 3 лет.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endParaRPr lang="ru-RU" alt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1268" name="Объект 11">
            <a:extLst>
              <a:ext uri="{FF2B5EF4-FFF2-40B4-BE49-F238E27FC236}">
                <a16:creationId xmlns:a16="http://schemas.microsoft.com/office/drawing/2014/main" id="{2FA68EE0-A115-4B2B-AD3C-471961434CD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738" y="471488"/>
            <a:ext cx="2597150" cy="2597150"/>
          </a:xfrm>
        </p:spPr>
      </p:pic>
      <p:pic>
        <p:nvPicPr>
          <p:cNvPr id="11269" name="Объект 13">
            <a:extLst>
              <a:ext uri="{FF2B5EF4-FFF2-40B4-BE49-F238E27FC236}">
                <a16:creationId xmlns:a16="http://schemas.microsoft.com/office/drawing/2014/main" id="{4BE49E8E-F9E4-4C39-8699-F856CC769A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1" y="3583256"/>
            <a:ext cx="2830513" cy="2832100"/>
          </a:xfrm>
        </p:spPr>
      </p:pic>
      <p:pic>
        <p:nvPicPr>
          <p:cNvPr id="11270" name="Объект 17">
            <a:extLst>
              <a:ext uri="{FF2B5EF4-FFF2-40B4-BE49-F238E27FC236}">
                <a16:creationId xmlns:a16="http://schemas.microsoft.com/office/drawing/2014/main" id="{225A41C3-A978-4BBE-AA2B-01283D039D1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714" y="631826"/>
            <a:ext cx="2270125" cy="4981575"/>
          </a:xfrm>
        </p:spPr>
      </p:pic>
      <p:pic>
        <p:nvPicPr>
          <p:cNvPr id="11271" name="Объект 19">
            <a:extLst>
              <a:ext uri="{FF2B5EF4-FFF2-40B4-BE49-F238E27FC236}">
                <a16:creationId xmlns:a16="http://schemas.microsoft.com/office/drawing/2014/main" id="{54758867-AC59-4BFF-96F5-5B43AE3915A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3263" y="2831074"/>
            <a:ext cx="3030537" cy="3030538"/>
          </a:xfr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0DD6105-BC01-49D7-8946-CC54E428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7">
            <a:extLst>
              <a:ext uri="{FF2B5EF4-FFF2-40B4-BE49-F238E27FC236}">
                <a16:creationId xmlns:a16="http://schemas.microsoft.com/office/drawing/2014/main" id="{87CDF2FB-E9FD-4031-814E-C8CD70CE789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FF0000"/>
                </a:solidFill>
              </a:rPr>
              <a:t> </a:t>
            </a:r>
            <a:r>
              <a:rPr lang="ru-RU" altLang="ru-RU" sz="2800" b="1" i="1">
                <a:solidFill>
                  <a:srgbClr val="FF0000"/>
                </a:solidFill>
              </a:rPr>
              <a:t>Мой брат Рюрик и я </a:t>
            </a:r>
            <a:br>
              <a:rPr lang="ru-RU" altLang="ru-RU" sz="2800" b="1" i="1">
                <a:solidFill>
                  <a:srgbClr val="FF0000"/>
                </a:solidFill>
              </a:rPr>
            </a:br>
            <a:r>
              <a:rPr lang="ru-RU" altLang="ru-RU" sz="2800" b="1" i="1">
                <a:solidFill>
                  <a:srgbClr val="FF0000"/>
                </a:solidFill>
              </a:rPr>
              <a:t>занимаемся спортивной гимнастикой </a:t>
            </a:r>
            <a:br>
              <a:rPr lang="ru-RU" altLang="ru-RU" sz="2800" b="1" i="1">
                <a:solidFill>
                  <a:srgbClr val="FF0000"/>
                </a:solidFill>
              </a:rPr>
            </a:br>
            <a:r>
              <a:rPr lang="ru-RU" altLang="ru-RU" sz="2800" b="1" i="1">
                <a:solidFill>
                  <a:srgbClr val="FF0000"/>
                </a:solidFill>
              </a:rPr>
              <a:t>в ДСЮШ №1 города Тобольска </a:t>
            </a:r>
            <a:endParaRPr lang="ru-RU" altLang="ru-RU" sz="28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2" name="Объект 15">
            <a:extLst>
              <a:ext uri="{FF2B5EF4-FFF2-40B4-BE49-F238E27FC236}">
                <a16:creationId xmlns:a16="http://schemas.microsoft.com/office/drawing/2014/main" id="{F70C508B-BBF9-4A04-9C61-B1043A900F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6437" y="1692276"/>
            <a:ext cx="3548062" cy="4732338"/>
          </a:xfrm>
        </p:spPr>
      </p:pic>
      <p:pic>
        <p:nvPicPr>
          <p:cNvPr id="12296" name="Объект 21">
            <a:extLst>
              <a:ext uri="{FF2B5EF4-FFF2-40B4-BE49-F238E27FC236}">
                <a16:creationId xmlns:a16="http://schemas.microsoft.com/office/drawing/2014/main" id="{78B2B9F6-A78B-47A1-8F74-02AB47F4FA0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1676" y="2243138"/>
            <a:ext cx="4945063" cy="3708400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E4857B6-7BDB-4625-8E74-03C6F99DC8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E6D41F2-73A6-4E34-BEAD-06D20572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3F77439C-61B0-482B-BE3F-C77235FC7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498" y="318304"/>
            <a:ext cx="4860925" cy="1143000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Рюрик с 5 лет 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(тренер </a:t>
            </a:r>
            <a:r>
              <a:rPr lang="ru-RU" altLang="ru-RU" sz="2800" b="1" i="1" dirty="0" err="1">
                <a:solidFill>
                  <a:srgbClr val="FF0000"/>
                </a:solidFill>
              </a:rPr>
              <a:t>А.М.Табанаков</a:t>
            </a:r>
            <a:r>
              <a:rPr lang="ru-RU" altLang="ru-RU" sz="2800" b="1" i="1" dirty="0">
                <a:solidFill>
                  <a:srgbClr val="FF0000"/>
                </a:solidFill>
              </a:rPr>
              <a:t>),</a:t>
            </a:r>
            <a:r>
              <a:rPr lang="ru-RU" altLang="ru-RU" sz="4000" dirty="0"/>
              <a:t> </a:t>
            </a:r>
          </a:p>
        </p:txBody>
      </p:sp>
      <p:pic>
        <p:nvPicPr>
          <p:cNvPr id="13316" name="Объект 5">
            <a:extLst>
              <a:ext uri="{FF2B5EF4-FFF2-40B4-BE49-F238E27FC236}">
                <a16:creationId xmlns:a16="http://schemas.microsoft.com/office/drawing/2014/main" id="{4B0F6BF8-26CB-478A-94AB-67E507206E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1601" y="1768476"/>
            <a:ext cx="3617913" cy="4525963"/>
          </a:xfrm>
        </p:spPr>
      </p:pic>
      <p:pic>
        <p:nvPicPr>
          <p:cNvPr id="13317" name="Объект 9">
            <a:extLst>
              <a:ext uri="{FF2B5EF4-FFF2-40B4-BE49-F238E27FC236}">
                <a16:creationId xmlns:a16="http://schemas.microsoft.com/office/drawing/2014/main" id="{81B79FF4-C085-45AB-9129-33BAF5CD089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6476" y="4032250"/>
            <a:ext cx="3376612" cy="2533650"/>
          </a:xfrm>
        </p:spPr>
      </p:pic>
      <p:pic>
        <p:nvPicPr>
          <p:cNvPr id="13318" name="Объект 11">
            <a:extLst>
              <a:ext uri="{FF2B5EF4-FFF2-40B4-BE49-F238E27FC236}">
                <a16:creationId xmlns:a16="http://schemas.microsoft.com/office/drawing/2014/main" id="{29E2BDA4-8991-49C0-B492-D104977985F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0039" y="144464"/>
            <a:ext cx="2808287" cy="3743325"/>
          </a:xfr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47336DA-3154-4EC9-A2A1-7B1B74FD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9F7E59A7-E36F-47B6-93D4-8DDD0142F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8325" y="274638"/>
            <a:ext cx="5126038" cy="1143000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…а я с 4 лет 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(тренер </a:t>
            </a:r>
            <a:r>
              <a:rPr lang="ru-RU" altLang="ru-RU" sz="2800" b="1" i="1" dirty="0" err="1">
                <a:solidFill>
                  <a:srgbClr val="FF0000"/>
                </a:solidFill>
              </a:rPr>
              <a:t>Е.В.Шестирнина</a:t>
            </a:r>
            <a:r>
              <a:rPr lang="ru-RU" altLang="ru-RU" sz="2800" b="1" i="1" dirty="0">
                <a:solidFill>
                  <a:srgbClr val="FF0000"/>
                </a:solidFill>
              </a:rPr>
              <a:t>) </a:t>
            </a:r>
            <a:endParaRPr lang="ru-RU" altLang="ru-RU" sz="4000" dirty="0"/>
          </a:p>
        </p:txBody>
      </p:sp>
      <p:pic>
        <p:nvPicPr>
          <p:cNvPr id="14340" name="Рисунок 4">
            <a:extLst>
              <a:ext uri="{FF2B5EF4-FFF2-40B4-BE49-F238E27FC236}">
                <a16:creationId xmlns:a16="http://schemas.microsoft.com/office/drawing/2014/main" id="{A241103B-5E10-4B87-9932-D3EB76A3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4" y="1692276"/>
            <a:ext cx="3502122" cy="466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Объект 12">
            <a:extLst>
              <a:ext uri="{FF2B5EF4-FFF2-40B4-BE49-F238E27FC236}">
                <a16:creationId xmlns:a16="http://schemas.microsoft.com/office/drawing/2014/main" id="{38D0DF42-C524-4F48-BA6E-F70580F4C3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902" y="760484"/>
            <a:ext cx="3745206" cy="4994192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574F34F-E1C7-43BA-BE78-375CA87D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25A87D1F-8FA4-4B1E-B737-6D3464E11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5899" y="779463"/>
            <a:ext cx="5919787" cy="1143000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 Я и мама с февраля 2022 начали посещать клуб 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«Моржи Тобольска», 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где занимаемся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зимним купанием и закаляемся </a:t>
            </a:r>
            <a:endParaRPr lang="ru-RU" altLang="ru-RU" sz="4000" dirty="0"/>
          </a:p>
        </p:txBody>
      </p:sp>
      <p:pic>
        <p:nvPicPr>
          <p:cNvPr id="15364" name="Объект 8">
            <a:extLst>
              <a:ext uri="{FF2B5EF4-FFF2-40B4-BE49-F238E27FC236}">
                <a16:creationId xmlns:a16="http://schemas.microsoft.com/office/drawing/2014/main" id="{6A0A529B-F463-40B1-B251-303DE0A6BB0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28664"/>
          <a:stretch>
            <a:fillRect/>
          </a:stretch>
        </p:blipFill>
        <p:spPr>
          <a:xfrm>
            <a:off x="4361572" y="2716214"/>
            <a:ext cx="2517775" cy="3313113"/>
          </a:xfrm>
        </p:spPr>
      </p:pic>
      <p:pic>
        <p:nvPicPr>
          <p:cNvPr id="15365" name="Объект 6">
            <a:extLst>
              <a:ext uri="{FF2B5EF4-FFF2-40B4-BE49-F238E27FC236}">
                <a16:creationId xmlns:a16="http://schemas.microsoft.com/office/drawing/2014/main" id="{E5C85241-C0AB-4020-B7A0-1CAE3A5AFC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6" b="14085"/>
          <a:stretch>
            <a:fillRect/>
          </a:stretch>
        </p:blipFill>
        <p:spPr>
          <a:xfrm>
            <a:off x="1175106" y="747811"/>
            <a:ext cx="2722563" cy="4621212"/>
          </a:xfrm>
        </p:spPr>
      </p:pic>
      <p:pic>
        <p:nvPicPr>
          <p:cNvPr id="15366" name="Рисунок 12">
            <a:extLst>
              <a:ext uri="{FF2B5EF4-FFF2-40B4-BE49-F238E27FC236}">
                <a16:creationId xmlns:a16="http://schemas.microsoft.com/office/drawing/2014/main" id="{9D79C3E9-915D-4F35-910E-8180D53A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31100"/>
          <a:stretch>
            <a:fillRect/>
          </a:stretch>
        </p:blipFill>
        <p:spPr bwMode="auto">
          <a:xfrm>
            <a:off x="7927619" y="2716214"/>
            <a:ext cx="30892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2307AB2-C863-4E14-8C36-D32C2578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>
            <a:extLst>
              <a:ext uri="{FF2B5EF4-FFF2-40B4-BE49-F238E27FC236}">
                <a16:creationId xmlns:a16="http://schemas.microsoft.com/office/drawing/2014/main" id="{533C5CD2-2146-4E58-A3F7-2C3CE20EF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1" y="647700"/>
            <a:ext cx="8372475" cy="1143000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 И в детском саду наши воспитатели  прививают нам любовь к спорту через утреннюю гимнастику, физкультурные занятия, прогулки и игры…</a:t>
            </a:r>
            <a:endParaRPr lang="ru-RU" altLang="ru-RU" sz="4000" dirty="0"/>
          </a:p>
        </p:txBody>
      </p:sp>
      <p:pic>
        <p:nvPicPr>
          <p:cNvPr id="16388" name="Объект 4">
            <a:extLst>
              <a:ext uri="{FF2B5EF4-FFF2-40B4-BE49-F238E27FC236}">
                <a16:creationId xmlns:a16="http://schemas.microsoft.com/office/drawing/2014/main" id="{AB5AF1D5-4EB9-4E0A-8E2D-E01420B905E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355" y="3856039"/>
            <a:ext cx="3344863" cy="2508250"/>
          </a:xfrm>
        </p:spPr>
      </p:pic>
      <p:pic>
        <p:nvPicPr>
          <p:cNvPr id="16389" name="Объект 7">
            <a:extLst>
              <a:ext uri="{FF2B5EF4-FFF2-40B4-BE49-F238E27FC236}">
                <a16:creationId xmlns:a16="http://schemas.microsoft.com/office/drawing/2014/main" id="{B0A4A8EB-94AA-43F0-966A-B869A142E36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/>
          <a:stretch>
            <a:fillRect/>
          </a:stretch>
        </p:blipFill>
        <p:spPr>
          <a:xfrm>
            <a:off x="4730750" y="2147889"/>
            <a:ext cx="3128963" cy="2508250"/>
          </a:xfrm>
        </p:spPr>
      </p:pic>
      <p:pic>
        <p:nvPicPr>
          <p:cNvPr id="16390" name="Рисунок 10">
            <a:extLst>
              <a:ext uri="{FF2B5EF4-FFF2-40B4-BE49-F238E27FC236}">
                <a16:creationId xmlns:a16="http://schemas.microsoft.com/office/drawing/2014/main" id="{1687B87C-A7D1-4C45-9D53-9725D166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1"/>
          <a:stretch>
            <a:fillRect/>
          </a:stretch>
        </p:blipFill>
        <p:spPr bwMode="auto">
          <a:xfrm>
            <a:off x="8178800" y="4476751"/>
            <a:ext cx="33448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3CB121A4-64F3-48FA-8447-20716DC3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>
            <a:extLst>
              <a:ext uri="{FF2B5EF4-FFF2-40B4-BE49-F238E27FC236}">
                <a16:creationId xmlns:a16="http://schemas.microsoft.com/office/drawing/2014/main" id="{6AA2C882-DFEF-47B2-A75F-DB4D237E9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647700"/>
            <a:ext cx="8732837" cy="1143000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 Наша семья увлекается всем понемногу для удовольствия, а самое главное мы любим друг друга и заботимся о своем здоровье. 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Мы живем в ритме спорта и добра!</a:t>
            </a:r>
            <a:endParaRPr lang="ru-RU" altLang="ru-RU" sz="4000" dirty="0"/>
          </a:p>
        </p:txBody>
      </p:sp>
      <p:pic>
        <p:nvPicPr>
          <p:cNvPr id="17415" name="Объект 5">
            <a:extLst>
              <a:ext uri="{FF2B5EF4-FFF2-40B4-BE49-F238E27FC236}">
                <a16:creationId xmlns:a16="http://schemas.microsoft.com/office/drawing/2014/main" id="{1CBE7838-FA78-4591-9DA5-4B95B957BA2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9756" y="3429000"/>
            <a:ext cx="3201988" cy="2401888"/>
          </a:xfrm>
        </p:spPr>
      </p:pic>
      <p:pic>
        <p:nvPicPr>
          <p:cNvPr id="17416" name="Объект 8">
            <a:extLst>
              <a:ext uri="{FF2B5EF4-FFF2-40B4-BE49-F238E27FC236}">
                <a16:creationId xmlns:a16="http://schemas.microsoft.com/office/drawing/2014/main" id="{90211DFC-AE12-476E-9AA1-377A781819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0456" y="2532856"/>
            <a:ext cx="3106738" cy="3106738"/>
          </a:xfrm>
        </p:spPr>
      </p:pic>
      <p:pic>
        <p:nvPicPr>
          <p:cNvPr id="17417" name="Рисунок 11">
            <a:extLst>
              <a:ext uri="{FF2B5EF4-FFF2-40B4-BE49-F238E27FC236}">
                <a16:creationId xmlns:a16="http://schemas.microsoft.com/office/drawing/2014/main" id="{413A5496-D099-418D-9121-41AD0FD8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11150"/>
          <a:stretch>
            <a:fillRect/>
          </a:stretch>
        </p:blipFill>
        <p:spPr bwMode="auto">
          <a:xfrm>
            <a:off x="4811714" y="2460626"/>
            <a:ext cx="261778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B7F7BF2-756F-40B1-AD84-0E553215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>
            <a:extLst>
              <a:ext uri="{FF2B5EF4-FFF2-40B4-BE49-F238E27FC236}">
                <a16:creationId xmlns:a16="http://schemas.microsoft.com/office/drawing/2014/main" id="{29D1D06E-3294-40BC-BAD0-2CC3EC091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7688" y="2425700"/>
            <a:ext cx="7580312" cy="1143000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 3. Заключительный этап. Вывод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7030A0"/>
                </a:solidFill>
              </a:rPr>
              <a:t>Мы с уверенностью можем сказать, что совместные занятия спортом приобщают детей и родителей, выявляют их общие интересы, поднимают настроение, содержат 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r>
              <a:rPr lang="ru-RU" altLang="ru-RU" sz="2800" b="1" i="1" dirty="0">
                <a:solidFill>
                  <a:srgbClr val="7030A0"/>
                </a:solidFill>
              </a:rPr>
              <a:t>в здоровой физической форме тело и дух как детей, так же и родителей, являются источником радости, обогащают и оздоравливают семейную жизнь.</a:t>
            </a:r>
            <a:endParaRPr lang="ru-RU" alt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69B30564-3DFC-4F10-AF5F-5B177C1B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CFF41985-3E57-4FFD-8A89-E81E96FE7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3976" y="2127251"/>
            <a:ext cx="7739063" cy="1577975"/>
          </a:xfrm>
        </p:spPr>
        <p:txBody>
          <a:bodyPr/>
          <a:lstStyle/>
          <a:p>
            <a:pPr eaLnBrk="1" hangingPunct="1"/>
            <a:r>
              <a:rPr lang="ru-RU" altLang="ru-RU" sz="5400" b="1" i="1">
                <a:solidFill>
                  <a:srgbClr val="FF0000"/>
                </a:solidFill>
              </a:rPr>
              <a:t>Спасибо </a:t>
            </a:r>
            <a:br>
              <a:rPr lang="ru-RU" altLang="ru-RU" sz="5400" b="1" i="1">
                <a:solidFill>
                  <a:srgbClr val="FF0000"/>
                </a:solidFill>
              </a:rPr>
            </a:br>
            <a:r>
              <a:rPr lang="ru-RU" altLang="ru-RU" sz="5400" b="1" i="1">
                <a:solidFill>
                  <a:srgbClr val="FF0000"/>
                </a:solidFill>
              </a:rPr>
              <a:t>за внимание!!!</a:t>
            </a:r>
            <a:endParaRPr lang="ru-RU" altLang="ru-RU" sz="54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A4D2EC58-B681-435C-A0DD-82440E12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0">
            <a:extLst>
              <a:ext uri="{FF2B5EF4-FFF2-40B4-BE49-F238E27FC236}">
                <a16:creationId xmlns:a16="http://schemas.microsoft.com/office/drawing/2014/main" id="{25FCE329-7B6E-4BDC-8F45-653C892D542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764972" y="2624139"/>
            <a:ext cx="9107714" cy="1944687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Проблема: </a:t>
            </a:r>
            <a:r>
              <a:rPr lang="ru-RU" altLang="ru-RU" sz="2800" b="1" i="1" dirty="0">
                <a:solidFill>
                  <a:srgbClr val="7030A0"/>
                </a:solidFill>
              </a:rPr>
              <a:t>в последнее время мы замечаем,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r>
              <a:rPr lang="ru-RU" altLang="ru-RU" sz="2800" b="1" i="1" dirty="0">
                <a:solidFill>
                  <a:srgbClr val="7030A0"/>
                </a:solidFill>
              </a:rPr>
              <a:t> что дети в других семьях часто болеют различными заболеваниями, потому что они засиживаются у телевизора и компьютера, мало двигаются и, к сожалению, не во всех семьях принято заниматься спортом. Им очень не хочется болеть. … Но что они для этого делают? Многие принимают огромное количество разных таблеток, витамины, стараются есть только полезную пищу, либо садятся на диеты. Но самого главного они не делают — не занимаются спортом!</a:t>
            </a:r>
            <a:br>
              <a:rPr lang="ru-RU" altLang="ru-RU" sz="2400" b="1" i="1" dirty="0">
                <a:solidFill>
                  <a:srgbClr val="7030A0"/>
                </a:solidFill>
              </a:rPr>
            </a:br>
            <a:br>
              <a:rPr lang="ru-RU" altLang="ru-RU" sz="2400" b="1" i="1" dirty="0">
                <a:solidFill>
                  <a:srgbClr val="7030A0"/>
                </a:solidFill>
              </a:rPr>
            </a:br>
            <a:endParaRPr lang="ru-RU" altLang="ru-RU" sz="39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45533613-6A2B-40AC-B646-0DC26E29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0">
            <a:extLst>
              <a:ext uri="{FF2B5EF4-FFF2-40B4-BE49-F238E27FC236}">
                <a16:creationId xmlns:a16="http://schemas.microsoft.com/office/drawing/2014/main" id="{14D6214C-1F04-4792-BA5A-CF81B476C50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381473" y="2624138"/>
            <a:ext cx="7985222" cy="1884362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Актуальность </a:t>
            </a:r>
            <a:r>
              <a:rPr lang="ru-RU" altLang="ru-RU" sz="2800" b="1" i="1" dirty="0">
                <a:solidFill>
                  <a:srgbClr val="7030A0"/>
                </a:solidFill>
              </a:rPr>
              <a:t>в том, что ни одна, даже самая лучшая технология, не сможет дать полных результатов если она не реализуется в содружестве с семьей, так как условия жизни, нравственная и эмоциональная атмосфера в которой живет ребенок целиком и полностью зависит от родителей, которые несут ответственность за его жизнь и здоровье.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br>
              <a:rPr lang="ru-RU" altLang="ru-RU" sz="2400" b="1" i="1" dirty="0">
                <a:solidFill>
                  <a:srgbClr val="7030A0"/>
                </a:solidFill>
              </a:rPr>
            </a:br>
            <a:endParaRPr lang="ru-RU" altLang="ru-RU" sz="39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8A38FEA4-0619-4AF8-9C9C-A9615027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0">
            <a:extLst>
              <a:ext uri="{FF2B5EF4-FFF2-40B4-BE49-F238E27FC236}">
                <a16:creationId xmlns:a16="http://schemas.microsoft.com/office/drawing/2014/main" id="{CBA65288-07E1-4763-A031-406ADA48095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770142" y="1895915"/>
            <a:ext cx="7994819" cy="3154387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Гипотеза: </a:t>
            </a:r>
            <a:r>
              <a:rPr lang="ru-RU" altLang="ru-RU" sz="2800" b="1" i="1" dirty="0">
                <a:solidFill>
                  <a:srgbClr val="7030A0"/>
                </a:solidFill>
              </a:rPr>
              <a:t>в плотном графике работы родителей и при занятости детей в детском саду и школе, кажется, практически невозможным найти свободное время для общих занятий спортом. Однако, сделать это просто необходимо, хотя бы в выходные дни, потому что занятия спортом всей семьей прямо отражаются на настроении и здоровье ребенка.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br>
              <a:rPr lang="ru-RU" altLang="ru-RU" sz="2400" b="1" i="1" dirty="0">
                <a:solidFill>
                  <a:srgbClr val="7030A0"/>
                </a:solidFill>
              </a:rPr>
            </a:br>
            <a:endParaRPr lang="ru-RU" altLang="ru-RU" sz="39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3A506BD3-59BB-4333-B011-C04F81AA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0">
            <a:extLst>
              <a:ext uri="{FF2B5EF4-FFF2-40B4-BE49-F238E27FC236}">
                <a16:creationId xmlns:a16="http://schemas.microsoft.com/office/drawing/2014/main" id="{12E7961E-3A1C-428B-A761-2EB9F70F43C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429525" y="2666342"/>
            <a:ext cx="8013700" cy="1944687"/>
          </a:xfrm>
        </p:spPr>
        <p:txBody>
          <a:bodyPr/>
          <a:lstStyle/>
          <a:p>
            <a:pPr eaLnBrk="1" hangingPunct="1"/>
            <a:r>
              <a:rPr lang="ru-RU" altLang="ru-RU" sz="2400" b="1" i="1" dirty="0">
                <a:solidFill>
                  <a:srgbClr val="FF0000"/>
                </a:solidFill>
              </a:rPr>
              <a:t>Цель проекта: </a:t>
            </a:r>
            <a:r>
              <a:rPr lang="ru-RU" altLang="ru-RU" sz="2400" b="1" i="1" dirty="0">
                <a:solidFill>
                  <a:srgbClr val="7030A0"/>
                </a:solidFill>
              </a:rPr>
              <a:t>рассмотреть и определить значение семейного спорта, изучить важность его для всей семьи, узнать о пользе занятий спортом всей семьей.</a:t>
            </a:r>
            <a:br>
              <a:rPr lang="ru-RU" altLang="ru-RU" sz="2400" b="1" i="1" dirty="0">
                <a:solidFill>
                  <a:srgbClr val="7030A0"/>
                </a:solidFill>
              </a:rPr>
            </a:br>
            <a:r>
              <a:rPr lang="ru-RU" altLang="ru-RU" sz="2400" b="1" i="1" dirty="0">
                <a:solidFill>
                  <a:srgbClr val="FF0000"/>
                </a:solidFill>
              </a:rPr>
              <a:t>Задачи проекта: </a:t>
            </a:r>
            <a:r>
              <a:rPr lang="ru-RU" altLang="ru-RU" sz="2400" b="1" i="1" dirty="0">
                <a:solidFill>
                  <a:srgbClr val="7030A0"/>
                </a:solidFill>
              </a:rPr>
              <a:t>для исследования и реализации поставленной цели: определить значение слова спорт в словарях; в процессе изучения различной литературы и ресурсов Интернета узнать, что такое семейный спорт и каким он должен быть; выяснить, какие виды спорта являются полезными для семьи, рассказать воспитанникам группы и их родителям о своей спортивной семье, о пользе занятий спортом, о стремление к грамотному и бережному отношению к своему здоровью</a:t>
            </a:r>
            <a:br>
              <a:rPr lang="ru-RU" altLang="ru-RU" sz="2400" b="1" i="1" dirty="0">
                <a:solidFill>
                  <a:srgbClr val="7030A0"/>
                </a:solidFill>
              </a:rPr>
            </a:br>
            <a:br>
              <a:rPr lang="ru-RU" altLang="ru-RU" sz="2400" b="1" i="1" dirty="0">
                <a:solidFill>
                  <a:srgbClr val="7030A0"/>
                </a:solidFill>
              </a:rPr>
            </a:br>
            <a:br>
              <a:rPr lang="ru-RU" altLang="ru-RU" sz="2400" b="1" i="1" dirty="0">
                <a:solidFill>
                  <a:srgbClr val="7030A0"/>
                </a:solidFill>
              </a:rPr>
            </a:br>
            <a:endParaRPr lang="ru-RU" altLang="ru-RU" sz="39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DD8BEAD5-0867-4CA5-867F-322FFC0F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0">
            <a:extLst>
              <a:ext uri="{FF2B5EF4-FFF2-40B4-BE49-F238E27FC236}">
                <a16:creationId xmlns:a16="http://schemas.microsoft.com/office/drawing/2014/main" id="{6E31E2CA-D973-46D5-AF23-A5325F7C7D2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376028" y="2747867"/>
            <a:ext cx="8539307" cy="1944687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1. Теоретическая часть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7030A0"/>
                </a:solidFill>
              </a:rPr>
              <a:t>Что же такое спорт? 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r>
              <a:rPr lang="ru-RU" altLang="ru-RU" sz="2800" b="1" i="1" dirty="0">
                <a:solidFill>
                  <a:srgbClr val="7030A0"/>
                </a:solidFill>
              </a:rPr>
              <a:t>Спорт (с англ. </a:t>
            </a:r>
            <a:r>
              <a:rPr lang="ru-RU" altLang="ru-RU" sz="2800" b="1" i="1" dirty="0" err="1">
                <a:solidFill>
                  <a:srgbClr val="7030A0"/>
                </a:solidFill>
              </a:rPr>
              <a:t>sport</a:t>
            </a:r>
            <a:r>
              <a:rPr lang="ru-RU" altLang="ru-RU" sz="2800" b="1" i="1" dirty="0">
                <a:solidFill>
                  <a:srgbClr val="7030A0"/>
                </a:solidFill>
              </a:rPr>
              <a:t>, сокращение от первоначального старофранцузского </a:t>
            </a:r>
            <a:r>
              <a:rPr lang="ru-RU" altLang="ru-RU" sz="2800" b="1" i="1" dirty="0" err="1">
                <a:solidFill>
                  <a:srgbClr val="7030A0"/>
                </a:solidFill>
              </a:rPr>
              <a:t>desport</a:t>
            </a:r>
            <a:r>
              <a:rPr lang="ru-RU" altLang="ru-RU" sz="2800" b="1" i="1" dirty="0">
                <a:solidFill>
                  <a:srgbClr val="7030A0"/>
                </a:solidFill>
              </a:rPr>
              <a:t> — «игра», «развлечение») — организованная по определённым правилам деятельность людей, состоящая в сопоставлении их физических или интеллектуальных способностей, а также подготовка к этой деятельности и межличностные отношения, возникающие в её процессе.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br>
              <a:rPr lang="ru-RU" altLang="ru-RU" sz="2400" b="1" i="1" dirty="0">
                <a:solidFill>
                  <a:srgbClr val="7030A0"/>
                </a:solidFill>
              </a:rPr>
            </a:br>
            <a:br>
              <a:rPr lang="ru-RU" altLang="ru-RU" sz="2400" b="1" i="1" dirty="0">
                <a:solidFill>
                  <a:srgbClr val="7030A0"/>
                </a:solidFill>
              </a:rPr>
            </a:br>
            <a:endParaRPr lang="ru-RU" altLang="ru-RU" sz="39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F8F03DA6-A4CD-44B0-A86B-40B3A802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5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0">
            <a:extLst>
              <a:ext uri="{FF2B5EF4-FFF2-40B4-BE49-F238E27FC236}">
                <a16:creationId xmlns:a16="http://schemas.microsoft.com/office/drawing/2014/main" id="{A3E5E3EA-9C0C-4A6B-B7CF-35A8F7EAE3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147202" y="2624139"/>
            <a:ext cx="9739997" cy="1944687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2. Практическая часть.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FF0000"/>
                </a:solidFill>
              </a:rPr>
              <a:t>Исследование в нашей семье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i="1" dirty="0">
                <a:solidFill>
                  <a:srgbClr val="7030A0"/>
                </a:solidFill>
              </a:rPr>
              <a:t>Определили: что такое семья и какая она. Наша семья особенная — спортивная. Вы это сразу поймете, когда зайдете к нам домой: клюшки, лыжи, коньки, мячи, спортивная форма, гантели, шахматы и награды за спортивные успехи и достижения. Наши родители знают об этом четко, поэтому и прививают любовь к спорту. Мы с удовольствием ходим в походы, на речку и плаваем в бассейне, играем в футбол, катаемся на лыжах и коньках, а также катаемся роликах 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r>
              <a:rPr lang="ru-RU" altLang="ru-RU" sz="2800" b="1" i="1" dirty="0">
                <a:solidFill>
                  <a:srgbClr val="7030A0"/>
                </a:solidFill>
              </a:rPr>
              <a:t>и на велосипеде. 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br>
              <a:rPr lang="ru-RU" altLang="ru-RU" sz="2800" b="1" i="1" dirty="0">
                <a:solidFill>
                  <a:srgbClr val="7030A0"/>
                </a:solidFill>
              </a:rPr>
            </a:br>
            <a:endParaRPr lang="ru-RU" altLang="ru-RU" sz="28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13C7012-F455-438B-9FDA-BEEA9FA56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>
            <a:extLst>
              <a:ext uri="{FF2B5EF4-FFF2-40B4-BE49-F238E27FC236}">
                <a16:creationId xmlns:a16="http://schemas.microsoft.com/office/drawing/2014/main" id="{B8ED46ED-9C32-463F-AD3A-BC5CAC1B7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1989" y="512763"/>
            <a:ext cx="8713787" cy="971550"/>
          </a:xfrm>
        </p:spPr>
        <p:txBody>
          <a:bodyPr/>
          <a:lstStyle/>
          <a:p>
            <a:pPr eaLnBrk="1" hangingPunct="1"/>
            <a:r>
              <a:rPr lang="ru-RU" altLang="ru-RU" sz="2400" b="1" i="1">
                <a:solidFill>
                  <a:srgbClr val="FF0000"/>
                </a:solidFill>
              </a:rPr>
              <a:t> Моя семья: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папа – Анатолий Владимирович, 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мама – Клавдия Вячеславовна, 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братья – Глеб и Рюрик, и я – Настя. </a:t>
            </a:r>
            <a:br>
              <a:rPr lang="ru-RU" altLang="ru-RU" sz="2400" b="1" i="1">
                <a:solidFill>
                  <a:srgbClr val="7030A0"/>
                </a:solidFill>
              </a:rPr>
            </a:br>
            <a:endParaRPr lang="ru-RU" altLang="ru-RU" sz="2400" b="1" i="1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Объект 9">
            <a:extLst>
              <a:ext uri="{FF2B5EF4-FFF2-40B4-BE49-F238E27FC236}">
                <a16:creationId xmlns:a16="http://schemas.microsoft.com/office/drawing/2014/main" id="{B4907B05-ABB5-4545-931B-76CCC628587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123" y="2321246"/>
            <a:ext cx="4320392" cy="4322120"/>
          </a:xfrm>
        </p:spPr>
      </p:pic>
      <p:pic>
        <p:nvPicPr>
          <p:cNvPr id="9221" name="Объект 11">
            <a:extLst>
              <a:ext uri="{FF2B5EF4-FFF2-40B4-BE49-F238E27FC236}">
                <a16:creationId xmlns:a16="http://schemas.microsoft.com/office/drawing/2014/main" id="{D0288559-E5A8-48A0-96FE-F5C7B15EFFA6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896" y="1585119"/>
            <a:ext cx="3838575" cy="5118100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A61A0A4-7E72-49DD-94B2-412E20CE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Объект 8">
            <a:extLst>
              <a:ext uri="{FF2B5EF4-FFF2-40B4-BE49-F238E27FC236}">
                <a16:creationId xmlns:a16="http://schemas.microsoft.com/office/drawing/2014/main" id="{1D3BBF01-B17E-4F4D-9DBA-CF1C0CA064E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738" y="3590925"/>
            <a:ext cx="2286000" cy="3048000"/>
          </a:xfrm>
        </p:spPr>
      </p:pic>
      <p:pic>
        <p:nvPicPr>
          <p:cNvPr id="10244" name="Объект 10">
            <a:extLst>
              <a:ext uri="{FF2B5EF4-FFF2-40B4-BE49-F238E27FC236}">
                <a16:creationId xmlns:a16="http://schemas.microsoft.com/office/drawing/2014/main" id="{34156610-7E5F-4F68-91C1-3424D3E7650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1975" y="3722492"/>
            <a:ext cx="2998788" cy="2998788"/>
          </a:xfrm>
        </p:spPr>
      </p:pic>
      <p:pic>
        <p:nvPicPr>
          <p:cNvPr id="10245" name="Объект 14">
            <a:extLst>
              <a:ext uri="{FF2B5EF4-FFF2-40B4-BE49-F238E27FC236}">
                <a16:creationId xmlns:a16="http://schemas.microsoft.com/office/drawing/2014/main" id="{3599D0AB-7E7D-4CB3-B6E9-9C74F540632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7649" y="3700462"/>
            <a:ext cx="2286000" cy="3048000"/>
          </a:xfrm>
        </p:spPr>
      </p:pic>
      <p:pic>
        <p:nvPicPr>
          <p:cNvPr id="10246" name="Рисунок 16">
            <a:extLst>
              <a:ext uri="{FF2B5EF4-FFF2-40B4-BE49-F238E27FC236}">
                <a16:creationId xmlns:a16="http://schemas.microsoft.com/office/drawing/2014/main" id="{764D99A8-0ADE-478A-B1C0-0E572DAC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90488"/>
            <a:ext cx="25701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21">
            <a:extLst>
              <a:ext uri="{FF2B5EF4-FFF2-40B4-BE49-F238E27FC236}">
                <a16:creationId xmlns:a16="http://schemas.microsoft.com/office/drawing/2014/main" id="{2F6F773A-540A-4EEA-B12F-403D8914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16" y="109538"/>
            <a:ext cx="2740025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23">
            <a:extLst>
              <a:ext uri="{FF2B5EF4-FFF2-40B4-BE49-F238E27FC236}">
                <a16:creationId xmlns:a16="http://schemas.microsoft.com/office/drawing/2014/main" id="{8475E71D-51C0-425F-BB25-FD802091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7" y="192087"/>
            <a:ext cx="257175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anose="020406040505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anose="020406040505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771</Words>
  <Application>Microsoft Office PowerPoint</Application>
  <PresentationFormat>Широкоэкранный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Тема Office</vt:lpstr>
      <vt:lpstr>Оформление по умолчанию</vt:lpstr>
      <vt:lpstr>                      Исследовательский проект «Моя спортивная семья»</vt:lpstr>
      <vt:lpstr>Проблема: в последнее время мы замечаем,  что дети в других семьях часто болеют различными заболеваниями, потому что они засиживаются у телевизора и компьютера, мало двигаются и, к сожалению, не во всех семьях принято заниматься спортом. Им очень не хочется болеть. … Но что они для этого делают? Многие принимают огромное количество разных таблеток, витамины, стараются есть только полезную пищу, либо садятся на диеты. Но самого главного они не делают — не занимаются спортом!  </vt:lpstr>
      <vt:lpstr>Актуальность в том, что ни одна, даже самая лучшая технология, не сможет дать полных результатов если она не реализуется в содружестве с семьей, так как условия жизни, нравственная и эмоциональная атмосфера в которой живет ребенок целиком и полностью зависит от родителей, которые несут ответственность за его жизнь и здоровье.  </vt:lpstr>
      <vt:lpstr>Гипотеза: в плотном графике работы родителей и при занятости детей в детском саду и школе, кажется, практически невозможным найти свободное время для общих занятий спортом. Однако, сделать это просто необходимо, хотя бы в выходные дни, потому что занятия спортом всей семьей прямо отражаются на настроении и здоровье ребенка.  </vt:lpstr>
      <vt:lpstr>Цель проекта: рассмотреть и определить значение семейного спорта, изучить важность его для всей семьи, узнать о пользе занятий спортом всей семьей. Задачи проекта: для исследования и реализации поставленной цели: определить значение слова спорт в словарях; в процессе изучения различной литературы и ресурсов Интернета узнать, что такое семейный спорт и каким он должен быть; выяснить, какие виды спорта являются полезными для семьи, рассказать воспитанникам группы и их родителям о своей спортивной семье, о пользе занятий спортом, о стремление к грамотному и бережному отношению к своему здоровью   </vt:lpstr>
      <vt:lpstr>1. Теоретическая часть  Что же такое спорт?  Спорт (с англ. sport, сокращение от первоначального старофранцузского desport — «игра», «развлечение») — организованная по определённым правилам деятельность людей, состоящая в сопоставлении их физических или интеллектуальных способностей, а также подготовка к этой деятельности и межличностные отношения, возникающие в её процессе.   </vt:lpstr>
      <vt:lpstr>2. Практическая часть. Исследование в нашей семье  Определили: что такое семья и какая она. Наша семья особенная — спортивная. Вы это сразу поймете, когда зайдете к нам домой: клюшки, лыжи, коньки, мячи, спортивная форма, гантели, шахматы и награды за спортивные успехи и достижения. Наши родители знают об этом четко, поэтому и прививают любовь к спорту. Мы с удовольствием ходим в походы, на речку и плаваем в бассейне, играем в футбол, катаемся на лыжах и коньках, а также катаемся роликах  и на велосипеде.   </vt:lpstr>
      <vt:lpstr> Моя семья: папа – Анатолий Владимирович,  мама – Клавдия Вячеславовна,  братья – Глеб и Рюрик, и я – Настя.  </vt:lpstr>
      <vt:lpstr>Презентация PowerPoint</vt:lpstr>
      <vt:lpstr>На лыжах и  на коньках  я начала кататься  с 3 лет. </vt:lpstr>
      <vt:lpstr> Мой брат Рюрик и я  занимаемся спортивной гимнастикой  в ДСЮШ №1 города Тобольска </vt:lpstr>
      <vt:lpstr>Рюрик с 5 лет  (тренер А.М.Табанаков), </vt:lpstr>
      <vt:lpstr>…а я с 4 лет  (тренер Е.В.Шестирнина) </vt:lpstr>
      <vt:lpstr> Я и мама с февраля 2022 начали посещать клуб  «Моржи Тобольска»,  где занимаемся зимним купанием и закаляемся </vt:lpstr>
      <vt:lpstr> И в детском саду наши воспитатели  прививают нам любовь к спорту через утреннюю гимнастику, физкультурные занятия, прогулки и игры…</vt:lpstr>
      <vt:lpstr> Наша семья увлекается всем понемногу для удовольствия, а самое главное мы любим друг друга и заботимся о своем здоровье.  Мы живем в ритме спорта и добра!</vt:lpstr>
      <vt:lpstr> 3. Заключительный этап. Вывод  Мы с уверенностью можем сказать, что совместные занятия спортом приобщают детей и родителей, выявляют их общие интересы, поднимают настроение, содержат  в здоровой физической форме тело и дух как детей, так же и родителей, являются источником радости, обогащают и оздоравливают семейную жизнь.</vt:lpstr>
      <vt:lpstr>Спасибо 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«Моя спортивная семья»</dc:title>
  <dc:creator>Мирзаянова Айгуль Явдатовна</dc:creator>
  <cp:lastModifiedBy>Мирзаянова Айгуль Явдатовна</cp:lastModifiedBy>
  <cp:revision>5</cp:revision>
  <dcterms:created xsi:type="dcterms:W3CDTF">2022-03-21T03:24:58Z</dcterms:created>
  <dcterms:modified xsi:type="dcterms:W3CDTF">2022-03-21T15:49:52Z</dcterms:modified>
</cp:coreProperties>
</file>